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0BB05-04D5-EE47-870B-0B5CF2FCA22D}"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1BC3C6-97EF-DF44-8229-A3F03F48A7F7}" type="slidenum">
              <a:rPr lang="en-US" smtClean="0"/>
              <a:t>‹#›</a:t>
            </a:fld>
            <a:endParaRPr lang="en-US"/>
          </a:p>
        </p:txBody>
      </p:sp>
    </p:spTree>
    <p:extLst>
      <p:ext uri="{BB962C8B-B14F-4D97-AF65-F5344CB8AC3E}">
        <p14:creationId xmlns:p14="http://schemas.microsoft.com/office/powerpoint/2010/main" val="162838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BC3C6-97EF-DF44-8229-A3F03F48A7F7}" type="slidenum">
              <a:rPr lang="en-US" smtClean="0"/>
              <a:t>1</a:t>
            </a:fld>
            <a:endParaRPr lang="en-US"/>
          </a:p>
        </p:txBody>
      </p:sp>
    </p:spTree>
    <p:extLst>
      <p:ext uri="{BB962C8B-B14F-4D97-AF65-F5344CB8AC3E}">
        <p14:creationId xmlns:p14="http://schemas.microsoft.com/office/powerpoint/2010/main" val="289530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5/31/2023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7.jpeg" /></Relationships>
</file>

<file path=ppt/slides/_rels/slide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EDD3-3CA8-936F-6E89-55B540FB4D3C}"/>
              </a:ext>
            </a:extLst>
          </p:cNvPr>
          <p:cNvSpPr>
            <a:spLocks noGrp="1"/>
          </p:cNvSpPr>
          <p:nvPr>
            <p:ph type="ctrTitle"/>
          </p:nvPr>
        </p:nvSpPr>
        <p:spPr>
          <a:xfrm>
            <a:off x="738669" y="457932"/>
            <a:ext cx="10714661" cy="2362933"/>
          </a:xfrm>
        </p:spPr>
        <p:txBody>
          <a:bodyPr/>
          <a:lstStyle/>
          <a:p>
            <a:r>
              <a:rPr lang="en-US" dirty="0">
                <a:solidFill>
                  <a:schemeClr val="accent1"/>
                </a:solidFill>
              </a:rPr>
              <a:t>    </a:t>
            </a:r>
            <a:r>
              <a:rPr lang="en-US" dirty="0">
                <a:solidFill>
                  <a:schemeClr val="accent3"/>
                </a:solidFill>
              </a:rPr>
              <a:t>S.R.S SR.SEC.SCHOOL</a:t>
            </a:r>
            <a:br>
              <a:rPr lang="en-US" dirty="0">
                <a:solidFill>
                  <a:schemeClr val="accent3"/>
                </a:solidFill>
              </a:rPr>
            </a:br>
            <a:r>
              <a:rPr lang="en-US" dirty="0">
                <a:solidFill>
                  <a:schemeClr val="accent3"/>
                </a:solidFill>
              </a:rPr>
              <a:t>           ROHTAK</a:t>
            </a:r>
          </a:p>
        </p:txBody>
      </p:sp>
      <p:sp>
        <p:nvSpPr>
          <p:cNvPr id="3" name="Subtitle 2">
            <a:extLst>
              <a:ext uri="{FF2B5EF4-FFF2-40B4-BE49-F238E27FC236}">
                <a16:creationId xmlns:a16="http://schemas.microsoft.com/office/drawing/2014/main" id="{2599D6B4-1F17-DF41-BF81-56D550DF498E}"/>
              </a:ext>
            </a:extLst>
          </p:cNvPr>
          <p:cNvSpPr>
            <a:spLocks noGrp="1"/>
          </p:cNvSpPr>
          <p:nvPr>
            <p:ph type="subTitle" idx="1"/>
          </p:nvPr>
        </p:nvSpPr>
        <p:spPr>
          <a:xfrm>
            <a:off x="2924407" y="3429000"/>
            <a:ext cx="9267593" cy="3139587"/>
          </a:xfrm>
        </p:spPr>
        <p:txBody>
          <a:bodyPr>
            <a:normAutofit/>
          </a:bodyPr>
          <a:lstStyle/>
          <a:p>
            <a:pPr marL="342900" indent="-342900">
              <a:buFont typeface="Arial" panose="020B0604020202020204" pitchFamily="34" charset="0"/>
              <a:buChar char="•"/>
            </a:pPr>
            <a:r>
              <a:rPr lang="en-US" dirty="0">
                <a:solidFill>
                  <a:schemeClr val="tx1"/>
                </a:solidFill>
              </a:rPr>
              <a:t>Name:-</a:t>
            </a:r>
            <a:r>
              <a:rPr lang="en-US" dirty="0" err="1">
                <a:solidFill>
                  <a:schemeClr val="tx1"/>
                </a:solidFill>
              </a:rPr>
              <a:t>Yugansh</a:t>
            </a:r>
            <a:r>
              <a:rPr lang="en-US" dirty="0">
                <a:solidFill>
                  <a:schemeClr val="tx1"/>
                </a:solidFill>
              </a:rPr>
              <a:t> </a:t>
            </a:r>
            <a:r>
              <a:rPr lang="en-US" dirty="0" err="1">
                <a:solidFill>
                  <a:schemeClr val="tx1"/>
                </a:solidFill>
              </a:rPr>
              <a:t>sapra</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Class:-12</a:t>
            </a:r>
            <a:r>
              <a:rPr lang="en-US" baseline="30000" dirty="0">
                <a:solidFill>
                  <a:schemeClr val="tx1"/>
                </a:solidFill>
              </a:rPr>
              <a:t>th </a:t>
            </a:r>
            <a:r>
              <a:rPr lang="en-US" dirty="0" err="1">
                <a:solidFill>
                  <a:schemeClr val="tx1"/>
                </a:solidFill>
              </a:rPr>
              <a:t>sci</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Roll no. :- 1209</a:t>
            </a:r>
          </a:p>
        </p:txBody>
      </p:sp>
      <p:pic>
        <p:nvPicPr>
          <p:cNvPr id="4" name="Picture 4">
            <a:extLst>
              <a:ext uri="{FF2B5EF4-FFF2-40B4-BE49-F238E27FC236}">
                <a16:creationId xmlns:a16="http://schemas.microsoft.com/office/drawing/2014/main" id="{6FDBEE4D-5082-D654-BFF6-D052D77E9871}"/>
              </a:ext>
            </a:extLst>
          </p:cNvPr>
          <p:cNvPicPr>
            <a:picLocks noChangeAspect="1"/>
          </p:cNvPicPr>
          <p:nvPr/>
        </p:nvPicPr>
        <p:blipFill>
          <a:blip r:embed="rId3"/>
          <a:stretch>
            <a:fillRect/>
          </a:stretch>
        </p:blipFill>
        <p:spPr>
          <a:xfrm>
            <a:off x="9785718" y="1610905"/>
            <a:ext cx="2107508" cy="2107508"/>
          </a:xfrm>
          <a:prstGeom prst="rect">
            <a:avLst/>
          </a:prstGeom>
        </p:spPr>
      </p:pic>
      <p:pic>
        <p:nvPicPr>
          <p:cNvPr id="5" name="Picture 5">
            <a:extLst>
              <a:ext uri="{FF2B5EF4-FFF2-40B4-BE49-F238E27FC236}">
                <a16:creationId xmlns:a16="http://schemas.microsoft.com/office/drawing/2014/main" id="{2BF9C582-29EE-43B3-943E-5C23788A9FD0}"/>
              </a:ext>
            </a:extLst>
          </p:cNvPr>
          <p:cNvPicPr>
            <a:picLocks noChangeAspect="1"/>
          </p:cNvPicPr>
          <p:nvPr/>
        </p:nvPicPr>
        <p:blipFill>
          <a:blip r:embed="rId4"/>
          <a:stretch>
            <a:fillRect/>
          </a:stretch>
        </p:blipFill>
        <p:spPr>
          <a:xfrm>
            <a:off x="0" y="1610905"/>
            <a:ext cx="2107507" cy="2105861"/>
          </a:xfrm>
          <a:prstGeom prst="rect">
            <a:avLst/>
          </a:prstGeom>
        </p:spPr>
      </p:pic>
      <p:sp>
        <p:nvSpPr>
          <p:cNvPr id="6" name="TextBox 5">
            <a:extLst>
              <a:ext uri="{FF2B5EF4-FFF2-40B4-BE49-F238E27FC236}">
                <a16:creationId xmlns:a16="http://schemas.microsoft.com/office/drawing/2014/main" id="{8CD7A94A-84A1-6BE6-01B9-435DB74EDB8A}"/>
              </a:ext>
            </a:extLst>
          </p:cNvPr>
          <p:cNvSpPr txBox="1"/>
          <p:nvPr/>
        </p:nvSpPr>
        <p:spPr>
          <a:xfrm>
            <a:off x="3097089" y="4998793"/>
            <a:ext cx="7069017" cy="366264"/>
          </a:xfrm>
          <a:prstGeom prst="rect">
            <a:avLst/>
          </a:prstGeom>
          <a:noFill/>
        </p:spPr>
        <p:txBody>
          <a:bodyPr wrap="square" rtlCol="0">
            <a:spAutoFit/>
          </a:bodyPr>
          <a:lstStyle/>
          <a:p>
            <a:pPr algn="l"/>
            <a:r>
              <a:rPr lang="en-US" b="1" dirty="0">
                <a:solidFill>
                  <a:schemeClr val="accent1"/>
                </a:solidFill>
              </a:rPr>
              <a:t>Topic:- SAY NO TO TOBACCO.</a:t>
            </a:r>
          </a:p>
        </p:txBody>
      </p:sp>
    </p:spTree>
    <p:extLst>
      <p:ext uri="{BB962C8B-B14F-4D97-AF65-F5344CB8AC3E}">
        <p14:creationId xmlns:p14="http://schemas.microsoft.com/office/powerpoint/2010/main" val="251816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300E8947-A420-217D-C5DB-56B1C7A613F2}"/>
              </a:ext>
            </a:extLst>
          </p:cNvPr>
          <p:cNvPicPr>
            <a:picLocks noChangeAspect="1"/>
          </p:cNvPicPr>
          <p:nvPr/>
        </p:nvPicPr>
        <p:blipFill>
          <a:blip r:embed="rId2"/>
          <a:stretch>
            <a:fillRect/>
          </a:stretch>
        </p:blipFill>
        <p:spPr>
          <a:xfrm>
            <a:off x="282793" y="1595157"/>
            <a:ext cx="10225242" cy="48101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itle 1">
            <a:extLst>
              <a:ext uri="{FF2B5EF4-FFF2-40B4-BE49-F238E27FC236}">
                <a16:creationId xmlns:a16="http://schemas.microsoft.com/office/drawing/2014/main" id="{19D4B9A2-E25A-9020-2AFE-9C0725F874DC}"/>
              </a:ext>
            </a:extLst>
          </p:cNvPr>
          <p:cNvSpPr>
            <a:spLocks noGrp="1"/>
          </p:cNvSpPr>
          <p:nvPr>
            <p:ph type="title"/>
          </p:nvPr>
        </p:nvSpPr>
        <p:spPr/>
        <p:txBody>
          <a:bodyPr/>
          <a:lstStyle/>
          <a:p>
            <a:r>
              <a:rPr lang="en-US" b="1" i="1" u="sng" dirty="0">
                <a:solidFill>
                  <a:schemeClr val="accent6">
                    <a:lumMod val="60000"/>
                    <a:lumOff val="40000"/>
                  </a:schemeClr>
                </a:solidFill>
              </a:rPr>
              <a:t>Introduction:-</a:t>
            </a:r>
          </a:p>
        </p:txBody>
      </p:sp>
      <p:sp>
        <p:nvSpPr>
          <p:cNvPr id="3" name="Content Placeholder 2">
            <a:extLst>
              <a:ext uri="{FF2B5EF4-FFF2-40B4-BE49-F238E27FC236}">
                <a16:creationId xmlns:a16="http://schemas.microsoft.com/office/drawing/2014/main" id="{A2ABA93E-5431-3AD8-C36B-750897F6A86F}"/>
              </a:ext>
            </a:extLst>
          </p:cNvPr>
          <p:cNvSpPr>
            <a:spLocks noGrp="1"/>
          </p:cNvSpPr>
          <p:nvPr>
            <p:ph idx="1"/>
          </p:nvPr>
        </p:nvSpPr>
        <p:spPr>
          <a:xfrm>
            <a:off x="282793" y="2004320"/>
            <a:ext cx="9404723" cy="3593815"/>
          </a:xfrm>
        </p:spPr>
        <p:txBody>
          <a:bodyPr/>
          <a:lstStyle/>
          <a:p>
            <a:r>
              <a:rPr lang="en-US" dirty="0">
                <a:solidFill>
                  <a:srgbClr val="00B050"/>
                </a:solidFill>
              </a:rPr>
              <a:t>Welcome to our presentation on World Tobacco Day, an annual observance held on May 31</a:t>
            </a:r>
            <a:r>
              <a:rPr lang="en-US" baseline="30000" dirty="0">
                <a:solidFill>
                  <a:srgbClr val="00B050"/>
                </a:solidFill>
              </a:rPr>
              <a:t>st</a:t>
            </a:r>
            <a:r>
              <a:rPr lang="en-US" dirty="0">
                <a:solidFill>
                  <a:srgbClr val="00B050"/>
                </a:solidFill>
              </a:rPr>
              <a:t>.
World Tobacco Day serves as a global platform to raise awareness about the health risks associated with tobacco use and to advocate for effective policies to reduce tobacco consumption.
This day provides an opportunity for individuals, organizations, and governments around the world to come together and take action against the tobacco epidemic.
Each year, World Tobacco Day focuses on a specific theme that highlights a particular aspect of tobacco control.</a:t>
            </a:r>
          </a:p>
        </p:txBody>
      </p:sp>
      <p:sp>
        <p:nvSpPr>
          <p:cNvPr id="6" name="TextBox 5">
            <a:extLst>
              <a:ext uri="{FF2B5EF4-FFF2-40B4-BE49-F238E27FC236}">
                <a16:creationId xmlns:a16="http://schemas.microsoft.com/office/drawing/2014/main" id="{7C578C54-1B1F-C663-87D4-85C8863C2BE2}"/>
              </a:ext>
            </a:extLst>
          </p:cNvPr>
          <p:cNvSpPr txBox="1"/>
          <p:nvPr/>
        </p:nvSpPr>
        <p:spPr>
          <a:xfrm>
            <a:off x="5146742" y="2848863"/>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375828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8B9A0-D20B-5CE7-059B-0812FAE93FA3}"/>
              </a:ext>
            </a:extLst>
          </p:cNvPr>
          <p:cNvSpPr>
            <a:spLocks noGrp="1"/>
          </p:cNvSpPr>
          <p:nvPr>
            <p:ph type="title"/>
          </p:nvPr>
        </p:nvSpPr>
        <p:spPr/>
        <p:txBody>
          <a:bodyPr/>
          <a:lstStyle/>
          <a:p>
            <a:r>
              <a:rPr lang="en-US" dirty="0"/>
              <a:t>Overview of TOBACCO:-</a:t>
            </a:r>
            <a:br>
              <a:rPr lang="en-US" dirty="0"/>
            </a:br>
            <a:endParaRPr lang="en-US" dirty="0"/>
          </a:p>
        </p:txBody>
      </p:sp>
      <p:sp>
        <p:nvSpPr>
          <p:cNvPr id="3" name="Content Placeholder 2">
            <a:extLst>
              <a:ext uri="{FF2B5EF4-FFF2-40B4-BE49-F238E27FC236}">
                <a16:creationId xmlns:a16="http://schemas.microsoft.com/office/drawing/2014/main" id="{A220B8C4-E4FF-7B2A-9CA5-B863DFA1860C}"/>
              </a:ext>
            </a:extLst>
          </p:cNvPr>
          <p:cNvSpPr>
            <a:spLocks noGrp="1"/>
          </p:cNvSpPr>
          <p:nvPr>
            <p:ph idx="1"/>
          </p:nvPr>
        </p:nvSpPr>
        <p:spPr/>
        <p:txBody>
          <a:bodyPr>
            <a:normAutofit/>
          </a:bodyPr>
          <a:lstStyle/>
          <a:p>
            <a:r>
              <a:rPr lang="en-US" dirty="0"/>
              <a:t>Tobacco is a plant native to the Americas, belonging to the </a:t>
            </a:r>
            <a:r>
              <a:rPr lang="en-US" dirty="0" err="1"/>
              <a:t>Solanaceae</a:t>
            </a:r>
            <a:r>
              <a:rPr lang="en-US" dirty="0"/>
              <a:t> family. It has been used for centuries for various purposes, most notably for smoking and chewing. Tobacco contains nicotine, an addictive substance that affects the central nervous system. The use of tobacco has been a subject of controversy due to its negative health effects and societal implications </a:t>
            </a:r>
          </a:p>
          <a:p>
            <a:r>
              <a:rPr lang="en-US" dirty="0"/>
              <a:t>Tobacco has a rich history dating back thousands of years. It was first cultivated and used by indigenous peoples in the Americas for medicinal and ceremonial purposes. Following European colonization, tobacco spread worldwide and became a major cash crop. Its popularity grew rapidly, leading to the </a:t>
            </a:r>
            <a:r>
              <a:rPr lang="en-US"/>
              <a:t>developmeTobacco</a:t>
            </a:r>
            <a:r>
              <a:rPr lang="en-US" dirty="0"/>
              <a:t> is a plant native to the </a:t>
            </a:r>
            <a:r>
              <a:rPr lang="en-US" dirty="0" err="1"/>
              <a:t>Amer</a:t>
            </a:r>
            <a:endParaRPr lang="en-US" dirty="0"/>
          </a:p>
        </p:txBody>
      </p:sp>
    </p:spTree>
    <p:extLst>
      <p:ext uri="{BB962C8B-B14F-4D97-AF65-F5344CB8AC3E}">
        <p14:creationId xmlns:p14="http://schemas.microsoft.com/office/powerpoint/2010/main" val="390967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09D9-B7D6-F39E-9107-464209E7201D}"/>
              </a:ext>
            </a:extLst>
          </p:cNvPr>
          <p:cNvSpPr>
            <a:spLocks noGrp="1"/>
          </p:cNvSpPr>
          <p:nvPr>
            <p:ph type="title"/>
          </p:nvPr>
        </p:nvSpPr>
        <p:spPr>
          <a:xfrm>
            <a:off x="684331" y="19402"/>
            <a:ext cx="9404723" cy="1400530"/>
          </a:xfrm>
        </p:spPr>
        <p:txBody>
          <a:bodyPr/>
          <a:lstStyle/>
          <a:p>
            <a:r>
              <a:rPr lang="en-US" dirty="0">
                <a:solidFill>
                  <a:srgbClr val="00B050"/>
                </a:solidFill>
              </a:rPr>
              <a:t>Health effect of TOBACCO</a:t>
            </a:r>
            <a:r>
              <a:rPr lang="en-US" dirty="0"/>
              <a:t> </a:t>
            </a:r>
          </a:p>
        </p:txBody>
      </p:sp>
      <p:pic>
        <p:nvPicPr>
          <p:cNvPr id="4" name="Picture 4">
            <a:extLst>
              <a:ext uri="{FF2B5EF4-FFF2-40B4-BE49-F238E27FC236}">
                <a16:creationId xmlns:a16="http://schemas.microsoft.com/office/drawing/2014/main" id="{2B6ACF35-02E7-4649-2C2A-A0111631506D}"/>
              </a:ext>
            </a:extLst>
          </p:cNvPr>
          <p:cNvPicPr>
            <a:picLocks noChangeAspect="1"/>
          </p:cNvPicPr>
          <p:nvPr/>
        </p:nvPicPr>
        <p:blipFill>
          <a:blip r:embed="rId2"/>
          <a:stretch>
            <a:fillRect/>
          </a:stretch>
        </p:blipFill>
        <p:spPr>
          <a:xfrm>
            <a:off x="0" y="2052918"/>
            <a:ext cx="11809532" cy="4085415"/>
          </a:xfrm>
          <a:prstGeom prst="rect">
            <a:avLst/>
          </a:prstGeom>
        </p:spPr>
      </p:pic>
      <p:sp>
        <p:nvSpPr>
          <p:cNvPr id="3" name="Content Placeholder 2">
            <a:extLst>
              <a:ext uri="{FF2B5EF4-FFF2-40B4-BE49-F238E27FC236}">
                <a16:creationId xmlns:a16="http://schemas.microsoft.com/office/drawing/2014/main" id="{D5C1964C-D1E1-B580-C4DE-82D6EEB1A9EC}"/>
              </a:ext>
            </a:extLst>
          </p:cNvPr>
          <p:cNvSpPr>
            <a:spLocks noGrp="1"/>
          </p:cNvSpPr>
          <p:nvPr>
            <p:ph idx="1"/>
          </p:nvPr>
        </p:nvSpPr>
        <p:spPr>
          <a:xfrm>
            <a:off x="723534" y="2052918"/>
            <a:ext cx="10724783" cy="4085415"/>
          </a:xfrm>
        </p:spPr>
        <p:txBody>
          <a:bodyPr>
            <a:normAutofit/>
          </a:bodyPr>
          <a:lstStyle/>
          <a:p>
            <a:r>
              <a:rPr lang="en-US" dirty="0"/>
              <a:t>.</a:t>
            </a:r>
            <a:r>
              <a:rPr lang="en-US" dirty="0">
                <a:solidFill>
                  <a:srgbClr val="FFFF00"/>
                </a:solidFill>
              </a:rPr>
              <a:t> Smoking causes cancer, heart disease, stroke, lung diseases, diabetes, and chronic obstructive pulmonary disease (COPD), which includes emphysema and chronic bronchitis. Smoking also increases risk for tuberculosis, certain eye diseases, and problems of the immune system, including rheumatoid arthritis.
Secondhand smoke exposure contributes to approximately 41,000 deaths among nonsmoking adults and 400 deaths in infants each year. Secondhand smoke causes stroke, lung cancer, and coronary heart disease in adults. Children who are exposed to secondhand smoke are at increased risk for sudden infant death syndrome, acute respiratory infections, middle ear disease, more severe asthma, respiratory symptoms, and slowed lung growth.</a:t>
            </a:r>
          </a:p>
        </p:txBody>
      </p:sp>
    </p:spTree>
    <p:extLst>
      <p:ext uri="{BB962C8B-B14F-4D97-AF65-F5344CB8AC3E}">
        <p14:creationId xmlns:p14="http://schemas.microsoft.com/office/powerpoint/2010/main" val="371111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ECEA-10C0-64ED-5012-D8ED5BA42F8E}"/>
              </a:ext>
            </a:extLst>
          </p:cNvPr>
          <p:cNvSpPr>
            <a:spLocks noGrp="1"/>
          </p:cNvSpPr>
          <p:nvPr>
            <p:ph type="title"/>
          </p:nvPr>
        </p:nvSpPr>
        <p:spPr/>
        <p:txBody>
          <a:bodyPr/>
          <a:lstStyle/>
          <a:p>
            <a:r>
              <a:rPr lang="en-US" dirty="0"/>
              <a:t>Tobacco usage in India:-</a:t>
            </a:r>
          </a:p>
        </p:txBody>
      </p:sp>
      <p:sp>
        <p:nvSpPr>
          <p:cNvPr id="3" name="Content Placeholder 2">
            <a:extLst>
              <a:ext uri="{FF2B5EF4-FFF2-40B4-BE49-F238E27FC236}">
                <a16:creationId xmlns:a16="http://schemas.microsoft.com/office/drawing/2014/main" id="{87FE3D79-3D53-51DE-CE4C-BD798EF644B6}"/>
              </a:ext>
            </a:extLst>
          </p:cNvPr>
          <p:cNvSpPr>
            <a:spLocks noGrp="1"/>
          </p:cNvSpPr>
          <p:nvPr>
            <p:ph idx="1"/>
          </p:nvPr>
        </p:nvSpPr>
        <p:spPr>
          <a:xfrm>
            <a:off x="1103313" y="2052918"/>
            <a:ext cx="6718178" cy="4195481"/>
          </a:xfrm>
        </p:spPr>
        <p:txBody>
          <a:bodyPr>
            <a:normAutofit fontScale="92500" lnSpcReduction="10000"/>
          </a:bodyPr>
          <a:lstStyle/>
          <a:p>
            <a:r>
              <a:rPr lang="en-US" dirty="0"/>
              <a:t>Nearly 267 million adults (15 years and above) in India (29% of all adults) are users of tobacco, according to the Global Adult Tobacco Survey India, 2016-17. The most prevalent form of tobacco use in India is smokeless tobacco and commonly used products are </a:t>
            </a:r>
            <a:r>
              <a:rPr lang="en-US" dirty="0" err="1"/>
              <a:t>khaini</a:t>
            </a:r>
            <a:r>
              <a:rPr lang="en-US" dirty="0"/>
              <a:t>, </a:t>
            </a:r>
            <a:r>
              <a:rPr lang="en-US" dirty="0" err="1"/>
              <a:t>gutkha</a:t>
            </a:r>
            <a:r>
              <a:rPr lang="en-US" dirty="0"/>
              <a:t>, betel quid with tobacco and </a:t>
            </a:r>
            <a:r>
              <a:rPr lang="en-US" dirty="0" err="1"/>
              <a:t>zarda</a:t>
            </a:r>
            <a:r>
              <a:rPr lang="en-US" dirty="0"/>
              <a:t>. Smoking forms of tobacco used are bidi, cigarette and hookah</a:t>
            </a:r>
          </a:p>
          <a:p>
            <a:r>
              <a:rPr lang="en-US" dirty="0"/>
              <a:t>Globally, tobacco use is one of the biggest public health threats.  It leads not only to loss of lives but also has heavy social and economic costs. </a:t>
            </a:r>
            <a:r>
              <a:rPr lang="en-US"/>
              <a:t>The total economic costs attributed to tobacco use  from all diseases in India in the year 2017-18 for persons aged 35 years and above amounted to INR 177 341 crore (USD 27.5 billion).</a:t>
            </a:r>
          </a:p>
        </p:txBody>
      </p:sp>
      <p:pic>
        <p:nvPicPr>
          <p:cNvPr id="4" name="Picture 4">
            <a:extLst>
              <a:ext uri="{FF2B5EF4-FFF2-40B4-BE49-F238E27FC236}">
                <a16:creationId xmlns:a16="http://schemas.microsoft.com/office/drawing/2014/main" id="{2D4E20A8-B0CD-844C-2902-F4E7D91A0FE1}"/>
              </a:ext>
            </a:extLst>
          </p:cNvPr>
          <p:cNvPicPr>
            <a:picLocks noChangeAspect="1"/>
          </p:cNvPicPr>
          <p:nvPr/>
        </p:nvPicPr>
        <p:blipFill>
          <a:blip r:embed="rId2"/>
          <a:stretch>
            <a:fillRect/>
          </a:stretch>
        </p:blipFill>
        <p:spPr>
          <a:xfrm>
            <a:off x="7821491" y="1152983"/>
            <a:ext cx="4370509" cy="5418667"/>
          </a:xfrm>
          <a:prstGeom prst="rect">
            <a:avLst/>
          </a:prstGeom>
        </p:spPr>
      </p:pic>
    </p:spTree>
    <p:extLst>
      <p:ext uri="{BB962C8B-B14F-4D97-AF65-F5344CB8AC3E}">
        <p14:creationId xmlns:p14="http://schemas.microsoft.com/office/powerpoint/2010/main" val="3632812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214B5-12AB-AA67-0B0E-D61179F56B34}"/>
              </a:ext>
            </a:extLst>
          </p:cNvPr>
          <p:cNvSpPr>
            <a:spLocks noGrp="1"/>
          </p:cNvSpPr>
          <p:nvPr>
            <p:ph type="title"/>
          </p:nvPr>
        </p:nvSpPr>
        <p:spPr/>
        <p:txBody>
          <a:bodyPr/>
          <a:lstStyle/>
          <a:p>
            <a:r>
              <a:rPr lang="en-US" dirty="0"/>
              <a:t>Tobacco usage &amp; measures:-</a:t>
            </a:r>
          </a:p>
        </p:txBody>
      </p:sp>
      <p:sp>
        <p:nvSpPr>
          <p:cNvPr id="5" name="TextBox 4">
            <a:extLst>
              <a:ext uri="{FF2B5EF4-FFF2-40B4-BE49-F238E27FC236}">
                <a16:creationId xmlns:a16="http://schemas.microsoft.com/office/drawing/2014/main" id="{7BD671DC-288B-5BCD-6856-299806E23843}"/>
              </a:ext>
            </a:extLst>
          </p:cNvPr>
          <p:cNvSpPr txBox="1"/>
          <p:nvPr/>
        </p:nvSpPr>
        <p:spPr>
          <a:xfrm>
            <a:off x="1341769" y="1533830"/>
            <a:ext cx="9404723" cy="5355312"/>
          </a:xfrm>
          <a:prstGeom prst="rect">
            <a:avLst/>
          </a:prstGeom>
          <a:noFill/>
        </p:spPr>
        <p:txBody>
          <a:bodyPr wrap="square" rtlCol="0">
            <a:spAutoFit/>
          </a:bodyPr>
          <a:lstStyle/>
          <a:p>
            <a:pPr algn="l"/>
            <a:r>
              <a:rPr lang="en-US" dirty="0">
                <a:solidFill>
                  <a:srgbClr val="FFFF00"/>
                </a:solidFill>
              </a:rPr>
              <a:t>Prevention can take the form of policy-level measures, such as increased taxation of tobacco products; stricter laws (and enforcement of laws) regulating who can purchase tobacco products; how and where they can be purchased; where and when they can be used (i.e., smoke-free policies in restaurants, bars, and other public places); and restrictions on advertising and mandatory health warnings on packages. Over 100 studies have shown that higher taxes on cigarettes, for example, produce significant reductions in smoking, especially among youth and lower-income individuals.217 Smoke-free workplace laws and restrictions on advertising have also shown benefits.218
Prevention can also take place at the school or community level. Merely educating potential smokers about the health risks has not proven effective.218 Successful evidence-based interventions aim to reduce or delay initiation of smoking, alcohol use, and illicit drug use, and otherwise improve outcomes for children and teens by reducing or mitigating modifiable risk factors and bolstering protective factors. Risk factors for smoking include having family members or peers who smoke, being in a lower socioeconomic status, living in a neighborhood with high density of tobacco outlets, not participating in team sports, being exposed to smoking in movies, and being sensation-seeking.</a:t>
            </a:r>
          </a:p>
        </p:txBody>
      </p:sp>
    </p:spTree>
    <p:extLst>
      <p:ext uri="{BB962C8B-B14F-4D97-AF65-F5344CB8AC3E}">
        <p14:creationId xmlns:p14="http://schemas.microsoft.com/office/powerpoint/2010/main" val="245072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59098-4D6F-CF93-16D8-9F8CBA2A2258}"/>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46AF0A9F-F029-4F2B-452C-BA8AEFDD1BEB}"/>
              </a:ext>
            </a:extLst>
          </p:cNvPr>
          <p:cNvPicPr>
            <a:picLocks noGrp="1" noChangeAspect="1"/>
          </p:cNvPicPr>
          <p:nvPr>
            <p:ph idx="1"/>
          </p:nvPr>
        </p:nvPicPr>
        <p:blipFill>
          <a:blip r:embed="rId2"/>
          <a:stretch>
            <a:fillRect/>
          </a:stretch>
        </p:blipFill>
        <p:spPr>
          <a:xfrm>
            <a:off x="0" y="0"/>
            <a:ext cx="12192000" cy="6846094"/>
          </a:xfrm>
        </p:spPr>
      </p:pic>
      <p:sp>
        <p:nvSpPr>
          <p:cNvPr id="4" name="TextBox 3">
            <a:extLst>
              <a:ext uri="{FF2B5EF4-FFF2-40B4-BE49-F238E27FC236}">
                <a16:creationId xmlns:a16="http://schemas.microsoft.com/office/drawing/2014/main" id="{6B7F4218-8699-A9F9-1525-7C85AE96B388}"/>
              </a:ext>
            </a:extLst>
          </p:cNvPr>
          <p:cNvSpPr txBox="1"/>
          <p:nvPr/>
        </p:nvSpPr>
        <p:spPr>
          <a:xfrm>
            <a:off x="5185263" y="2501778"/>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251297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89FFCE-242D-EEAC-B9EB-F8AF22AB7194}"/>
              </a:ext>
            </a:extLst>
          </p:cNvPr>
          <p:cNvSpPr txBox="1"/>
          <p:nvPr/>
        </p:nvSpPr>
        <p:spPr>
          <a:xfrm>
            <a:off x="5185263" y="2501778"/>
            <a:ext cx="1828800" cy="1828800"/>
          </a:xfrm>
          <a:prstGeom prst="rect">
            <a:avLst/>
          </a:prstGeom>
          <a:noFill/>
        </p:spPr>
        <p:txBody>
          <a:bodyPr wrap="square" rtlCol="0">
            <a:spAutoFit/>
          </a:bodyPr>
          <a:lstStyle/>
          <a:p>
            <a:pPr algn="l"/>
            <a:endParaRPr lang="en-US" dirty="0"/>
          </a:p>
        </p:txBody>
      </p:sp>
      <p:sp>
        <p:nvSpPr>
          <p:cNvPr id="5" name="TextBox 4">
            <a:extLst>
              <a:ext uri="{FF2B5EF4-FFF2-40B4-BE49-F238E27FC236}">
                <a16:creationId xmlns:a16="http://schemas.microsoft.com/office/drawing/2014/main" id="{8AE755A4-9016-C606-AA72-7A3F46417EF8}"/>
              </a:ext>
            </a:extLst>
          </p:cNvPr>
          <p:cNvSpPr txBox="1"/>
          <p:nvPr/>
        </p:nvSpPr>
        <p:spPr>
          <a:xfrm>
            <a:off x="5185263" y="2501778"/>
            <a:ext cx="1828800" cy="369332"/>
          </a:xfrm>
          <a:prstGeom prst="rect">
            <a:avLst/>
          </a:prstGeom>
          <a:noFill/>
        </p:spPr>
        <p:txBody>
          <a:bodyPr wrap="square" rtlCol="0">
            <a:spAutoFit/>
          </a:bodyPr>
          <a:lstStyle/>
          <a:p>
            <a:pPr algn="l"/>
            <a:endParaRPr lang="en-US" b="1" i="1" u="sng" dirty="0"/>
          </a:p>
        </p:txBody>
      </p:sp>
      <p:sp>
        <p:nvSpPr>
          <p:cNvPr id="6" name="Title 5">
            <a:extLst>
              <a:ext uri="{FF2B5EF4-FFF2-40B4-BE49-F238E27FC236}">
                <a16:creationId xmlns:a16="http://schemas.microsoft.com/office/drawing/2014/main" id="{84BAB9EF-4FED-1F41-A326-AF67C5D17FCB}"/>
              </a:ext>
            </a:extLst>
          </p:cNvPr>
          <p:cNvSpPr>
            <a:spLocks noGrp="1"/>
          </p:cNvSpPr>
          <p:nvPr>
            <p:ph type="title"/>
          </p:nvPr>
        </p:nvSpPr>
        <p:spPr>
          <a:xfrm>
            <a:off x="2019908" y="1101248"/>
            <a:ext cx="9404723" cy="1400530"/>
          </a:xfrm>
        </p:spPr>
        <p:txBody>
          <a:bodyPr/>
          <a:lstStyle/>
          <a:p>
            <a:r>
              <a:rPr lang="en-US" b="1" i="1" u="sng" dirty="0">
                <a:solidFill>
                  <a:schemeClr val="accent1"/>
                </a:solidFill>
              </a:rPr>
              <a:t>SAY NO TO TOBACCO 🙅‍♂️</a:t>
            </a:r>
          </a:p>
        </p:txBody>
      </p:sp>
      <p:sp>
        <p:nvSpPr>
          <p:cNvPr id="7" name="TextBox 6">
            <a:extLst>
              <a:ext uri="{FF2B5EF4-FFF2-40B4-BE49-F238E27FC236}">
                <a16:creationId xmlns:a16="http://schemas.microsoft.com/office/drawing/2014/main" id="{ABB93457-FD4D-672C-53D6-F850C9C7AD16}"/>
              </a:ext>
            </a:extLst>
          </p:cNvPr>
          <p:cNvSpPr txBox="1"/>
          <p:nvPr/>
        </p:nvSpPr>
        <p:spPr>
          <a:xfrm>
            <a:off x="0" y="2391586"/>
            <a:ext cx="8644304" cy="1938992"/>
          </a:xfrm>
          <a:prstGeom prst="rect">
            <a:avLst/>
          </a:prstGeom>
          <a:noFill/>
        </p:spPr>
        <p:txBody>
          <a:bodyPr wrap="square" rtlCol="0">
            <a:spAutoFit/>
          </a:bodyPr>
          <a:lstStyle/>
          <a:p>
            <a:pPr algn="l"/>
            <a:r>
              <a:rPr lang="en-US" sz="6000" dirty="0"/>
              <a:t>Thanking you</a:t>
            </a:r>
          </a:p>
          <a:p>
            <a:pPr algn="l"/>
            <a:r>
              <a:rPr lang="en-US" sz="6000" dirty="0"/>
              <a:t>YUGANSH SAPRA</a:t>
            </a:r>
          </a:p>
        </p:txBody>
      </p:sp>
      <p:pic>
        <p:nvPicPr>
          <p:cNvPr id="2" name="Picture 2">
            <a:extLst>
              <a:ext uri="{FF2B5EF4-FFF2-40B4-BE49-F238E27FC236}">
                <a16:creationId xmlns:a16="http://schemas.microsoft.com/office/drawing/2014/main" id="{1727F21C-B66C-93F0-B539-462D12E2CBAC}"/>
              </a:ext>
            </a:extLst>
          </p:cNvPr>
          <p:cNvPicPr>
            <a:picLocks noChangeAspect="1"/>
          </p:cNvPicPr>
          <p:nvPr/>
        </p:nvPicPr>
        <p:blipFill>
          <a:blip r:embed="rId2"/>
          <a:stretch>
            <a:fillRect/>
          </a:stretch>
        </p:blipFill>
        <p:spPr>
          <a:xfrm>
            <a:off x="7334997" y="2239265"/>
            <a:ext cx="4746351" cy="4233915"/>
          </a:xfrm>
          <a:prstGeom prst="rect">
            <a:avLst/>
          </a:prstGeom>
        </p:spPr>
      </p:pic>
    </p:spTree>
    <p:extLst>
      <p:ext uri="{BB962C8B-B14F-4D97-AF65-F5344CB8AC3E}">
        <p14:creationId xmlns:p14="http://schemas.microsoft.com/office/powerpoint/2010/main" val="62469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1</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Ion</vt:lpstr>
      <vt:lpstr>    S.R.S SR.SEC.SCHOOL            ROHTAK</vt:lpstr>
      <vt:lpstr>Introduction:-</vt:lpstr>
      <vt:lpstr>Overview of TOBACCO:- </vt:lpstr>
      <vt:lpstr>Health effect of TOBACCO </vt:lpstr>
      <vt:lpstr>Tobacco usage in India:-</vt:lpstr>
      <vt:lpstr>Tobacco usage &amp; measures:-</vt:lpstr>
      <vt:lpstr>PowerPoint Presentation</vt:lpstr>
      <vt:lpstr>SAY NO TO TOBACCO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S.R.S SR.SEC.SCHOOL            ROHTAK</dc:title>
  <dc:creator>yuganshsapra145@gmail.com</dc:creator>
  <cp:lastModifiedBy>yuganshsapra145@gmail.com</cp:lastModifiedBy>
  <cp:revision>14</cp:revision>
  <dcterms:created xsi:type="dcterms:W3CDTF">2023-05-31T05:51:43Z</dcterms:created>
  <dcterms:modified xsi:type="dcterms:W3CDTF">2023-05-31T06:58:10Z</dcterms:modified>
</cp:coreProperties>
</file>